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81" r:id="rId10"/>
    <p:sldId id="282" r:id="rId11"/>
    <p:sldId id="284" r:id="rId12"/>
    <p:sldId id="283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Lustria" panose="020B0604020202020204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3770D6-1418-43B1-8BFA-68C04FE0C967}">
  <a:tblStyle styleId="{523770D6-1418-43B1-8BFA-68C04FE0C96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1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27E40DED-FF9E-71D1-120D-69F197180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ec331c840_0_264:notes">
            <a:extLst>
              <a:ext uri="{FF2B5EF4-FFF2-40B4-BE49-F238E27FC236}">
                <a16:creationId xmlns:a16="http://schemas.microsoft.com/office/drawing/2014/main" id="{FAA40C14-89D7-956A-8132-BC701253B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34ec331c840_0_264:notes">
            <a:extLst>
              <a:ext uri="{FF2B5EF4-FFF2-40B4-BE49-F238E27FC236}">
                <a16:creationId xmlns:a16="http://schemas.microsoft.com/office/drawing/2014/main" id="{3028FB62-6259-719F-0087-94BE2E46F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336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DED4E3EA-B8CE-E102-A243-336B86836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>
            <a:extLst>
              <a:ext uri="{FF2B5EF4-FFF2-40B4-BE49-F238E27FC236}">
                <a16:creationId xmlns:a16="http://schemas.microsoft.com/office/drawing/2014/main" id="{E33107BB-DB4C-E124-875F-8D2B45ACC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5:notes">
            <a:extLst>
              <a:ext uri="{FF2B5EF4-FFF2-40B4-BE49-F238E27FC236}">
                <a16:creationId xmlns:a16="http://schemas.microsoft.com/office/drawing/2014/main" id="{92D6208A-8168-4AF2-AC1A-38BEFA652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80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C420ACA-19AD-82BC-CA38-0C077430D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ec331c840_0_264:notes">
            <a:extLst>
              <a:ext uri="{FF2B5EF4-FFF2-40B4-BE49-F238E27FC236}">
                <a16:creationId xmlns:a16="http://schemas.microsoft.com/office/drawing/2014/main" id="{B41547F0-6FE6-E051-DE3D-DC046885C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34ec331c840_0_264:notes">
            <a:extLst>
              <a:ext uri="{FF2B5EF4-FFF2-40B4-BE49-F238E27FC236}">
                <a16:creationId xmlns:a16="http://schemas.microsoft.com/office/drawing/2014/main" id="{C443D432-EB34-4AA6-E66A-8E31D17E59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44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" name="Google Shape;4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ec331c8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4ec331c8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D134CA15-D1DA-321B-4605-3A66C9C4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ec331c840_0_264:notes">
            <a:extLst>
              <a:ext uri="{FF2B5EF4-FFF2-40B4-BE49-F238E27FC236}">
                <a16:creationId xmlns:a16="http://schemas.microsoft.com/office/drawing/2014/main" id="{677C7F19-B884-1A4B-17A9-D48FDDBEA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34ec331c840_0_264:notes">
            <a:extLst>
              <a:ext uri="{FF2B5EF4-FFF2-40B4-BE49-F238E27FC236}">
                <a16:creationId xmlns:a16="http://schemas.microsoft.com/office/drawing/2014/main" id="{C9435FF8-3DE7-D1AC-470E-66AF35079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746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11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1420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55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78899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484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918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50815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033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919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 Column">
  <p:cSld name="3 Picture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35" name="Google Shape;35;p3"/>
          <p:cNvSpPr>
            <a:spLocks noGrp="1"/>
          </p:cNvSpPr>
          <p:nvPr>
            <p:ph type="pic" idx="2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36" name="Google Shape;36;p3"/>
          <p:cNvSpPr txBox="1">
            <a:spLocks noGrp="1"/>
          </p:cNvSpPr>
          <p:nvPr>
            <p:ph type="body" idx="3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4"/>
          </p:nvPr>
        </p:nvSpPr>
        <p:spPr>
          <a:xfrm>
            <a:off x="3426649" y="3399634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3"/>
          <p:cNvSpPr>
            <a:spLocks noGrp="1"/>
          </p:cNvSpPr>
          <p:nvPr>
            <p:ph type="pic" idx="5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39" name="Google Shape;39;p3"/>
          <p:cNvSpPr txBox="1">
            <a:spLocks noGrp="1"/>
          </p:cNvSpPr>
          <p:nvPr>
            <p:ph type="body" idx="6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body" idx="7"/>
          </p:nvPr>
        </p:nvSpPr>
        <p:spPr>
          <a:xfrm>
            <a:off x="5987082" y="3399634"/>
            <a:ext cx="228832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3"/>
          <p:cNvSpPr>
            <a:spLocks noGrp="1"/>
          </p:cNvSpPr>
          <p:nvPr>
            <p:ph type="pic" idx="8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42" name="Google Shape;42;p3"/>
          <p:cNvSpPr txBox="1">
            <a:spLocks noGrp="1"/>
          </p:cNvSpPr>
          <p:nvPr>
            <p:ph type="body" idx="9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446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98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34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59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67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6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2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95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2023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088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kaggle.com/datasets/riondsilva21/hand-keypoint-dataset-26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datasets/catalog/the300w_lp" TargetMode="External"/><Relationship Id="rId5" Type="http://schemas.openxmlformats.org/officeDocument/2006/relationships/hyperlink" Target="https://www.mpi-inf.mpg.de/departments/computer-vision-and-machine-learning/software-and-datasets/mpii-human-pose-dataset" TargetMode="External"/><Relationship Id="rId4" Type="http://schemas.openxmlformats.org/officeDocument/2006/relationships/hyperlink" Target="https://cocodataset.org/#ho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fjs-models/tree/master/hand-pose-detection/src/tf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fjs-models/tree/master/pose-detection/src/posen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manbody-pose-estimation.netlify.app/" TargetMode="External"/><Relationship Id="rId5" Type="http://schemas.openxmlformats.org/officeDocument/2006/relationships/hyperlink" Target="https://github.com/sahemant12/HumanBody-Pose-Estimation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ctrTitle"/>
          </p:nvPr>
        </p:nvSpPr>
        <p:spPr>
          <a:xfrm>
            <a:off x="726227" y="309821"/>
            <a:ext cx="7691546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n-IN" sz="3600" dirty="0">
                <a:latin typeface="Arial"/>
                <a:ea typeface="Arial"/>
                <a:cs typeface="Arial"/>
                <a:sym typeface="Arial"/>
              </a:rPr>
              <a:t>IIIT Bhubaneswar</a:t>
            </a:r>
            <a:endParaRPr dirty="0"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763025" y="3676200"/>
            <a:ext cx="76917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IN" sz="11200" b="1" u="sng" cap="none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Department Of Computer </a:t>
            </a:r>
            <a:r>
              <a:rPr lang="en-IN" sz="11200" b="1" u="sng" cap="none" dirty="0" err="1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Secience</a:t>
            </a:r>
            <a:r>
              <a:rPr lang="en-IN" sz="11200" b="1" u="sng" cap="none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&amp; Engineering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56" name="Google Shape;256;p20" descr="International Institute of Information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23719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2570FEA3-BB09-2129-C0C7-51E9B53C4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66732-247F-EDCE-A65E-9ED489A7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6" name="Google Shape;292;p22">
            <a:extLst>
              <a:ext uri="{FF2B5EF4-FFF2-40B4-BE49-F238E27FC236}">
                <a16:creationId xmlns:a16="http://schemas.microsoft.com/office/drawing/2014/main" id="{9A57EAC4-73A3-57B4-344E-A8E0785CF40E}"/>
              </a:ext>
            </a:extLst>
          </p:cNvPr>
          <p:cNvSpPr txBox="1">
            <a:spLocks/>
          </p:cNvSpPr>
          <p:nvPr/>
        </p:nvSpPr>
        <p:spPr>
          <a:xfrm>
            <a:off x="914826" y="0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918FF-EAD3-C9E5-1988-18AFF4A2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7" y="1042624"/>
            <a:ext cx="4064794" cy="305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2A9E68-4C75-6A93-264C-52E266A7A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1042624"/>
            <a:ext cx="4055269" cy="3058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A4AEC-CD99-2C96-B842-327DBC3727F6}"/>
              </a:ext>
            </a:extLst>
          </p:cNvPr>
          <p:cNvSpPr txBox="1"/>
          <p:nvPr/>
        </p:nvSpPr>
        <p:spPr>
          <a:xfrm>
            <a:off x="1030484" y="4199015"/>
            <a:ext cx="2813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Fig - 17 Pose Key points  Returned By </a:t>
            </a:r>
            <a:r>
              <a:rPr lang="en-IN" sz="900" dirty="0" err="1"/>
              <a:t>Posenet</a:t>
            </a:r>
            <a:endParaRPr lang="en-IN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9C70E-C855-562B-B337-9E6C6EDB1C6C}"/>
              </a:ext>
            </a:extLst>
          </p:cNvPr>
          <p:cNvSpPr txBox="1"/>
          <p:nvPr/>
        </p:nvSpPr>
        <p:spPr>
          <a:xfrm>
            <a:off x="5101530" y="4199015"/>
            <a:ext cx="3220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effectLst/>
                <a:latin typeface="Roboto" panose="02000000000000000000" pitchFamily="2" charset="0"/>
              </a:rPr>
              <a:t>Fig - Single person pose detector pipeline using </a:t>
            </a:r>
            <a:r>
              <a:rPr lang="en-US" sz="900" b="0" i="0" dirty="0" err="1">
                <a:effectLst/>
                <a:latin typeface="Roboto" panose="02000000000000000000" pitchFamily="2" charset="0"/>
              </a:rPr>
              <a:t>PoseNet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62229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0C26F061-9F11-290F-BA4B-A7EB29C6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22">
            <a:extLst>
              <a:ext uri="{FF2B5EF4-FFF2-40B4-BE49-F238E27FC236}">
                <a16:creationId xmlns:a16="http://schemas.microsoft.com/office/drawing/2014/main" id="{41A40003-6456-5EDD-DDE0-0CF26E156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036" y="39292"/>
            <a:ext cx="8460502" cy="96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indent="0" algn="ctr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-US" sz="3200" u="sng" dirty="0">
                <a:solidFill>
                  <a:schemeClr val="lt1"/>
                </a:solidFill>
                <a:latin typeface="Arial"/>
                <a:cs typeface="Arial"/>
              </a:rPr>
              <a:t>Estimating Poses from the Outputs of the Model</a:t>
            </a:r>
            <a:endParaRPr sz="3200" u="sng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Google Shape;256;p20" descr="International Institute of Information ...">
            <a:extLst>
              <a:ext uri="{FF2B5EF4-FFF2-40B4-BE49-F238E27FC236}">
                <a16:creationId xmlns:a16="http://schemas.microsoft.com/office/drawing/2014/main" id="{B2B0ACCD-0E7D-F391-79D7-31B2ADAF7E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6312"/>
            <a:ext cx="412036" cy="3571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20ACF4-8AC4-EC6D-9363-0823F55C0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399294"/>
              </p:ext>
            </p:extLst>
          </p:nvPr>
        </p:nvGraphicFramePr>
        <p:xfrm>
          <a:off x="412037" y="1214833"/>
          <a:ext cx="8289052" cy="3360343"/>
        </p:xfrm>
        <a:graphic>
          <a:graphicData uri="http://schemas.openxmlformats.org/drawingml/2006/table">
            <a:tbl>
              <a:tblPr firstRow="1" bandRow="1">
                <a:tableStyleId>{523770D6-1418-43B1-8BFA-68C04FE0C967}</a:tableStyleId>
              </a:tblPr>
              <a:tblGrid>
                <a:gridCol w="8289052">
                  <a:extLst>
                    <a:ext uri="{9D8B030D-6E8A-4147-A177-3AD203B41FA5}">
                      <a16:colId xmlns:a16="http://schemas.microsoft.com/office/drawing/2014/main" val="4255647837"/>
                    </a:ext>
                  </a:extLst>
                </a:gridCol>
              </a:tblGrid>
              <a:tr h="469543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cap="none" dirty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Key points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Detection Steps :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00189"/>
                  </a:ext>
                </a:extLst>
              </a:tr>
              <a:tr h="46954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Sigmoid Activation applied to heatmap to obtain key point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20829"/>
                  </a:ext>
                </a:extLst>
              </a:tr>
              <a:tr h="46954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Argmax2D used to find (y, x) index with highest score for each key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33284"/>
                  </a:ext>
                </a:extLst>
              </a:tr>
              <a:tr h="543085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Offset Vectors retrieved for each key point using corresponding heatmap indices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86105"/>
                  </a:ext>
                </a:extLst>
              </a:tr>
              <a:tr h="46954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Final Key point Positions computed using output stride and offset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28510"/>
                  </a:ext>
                </a:extLst>
              </a:tr>
              <a:tr h="46954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Key point Confidence = score at heatmap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98864"/>
                  </a:ext>
                </a:extLst>
              </a:tr>
              <a:tr h="46954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Pose Confidence = average of all key point confidence scores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sym typeface="Cambria Math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2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12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AACFF5E-6CA4-786D-75AA-FAE08CE5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426BC-E98E-3AC9-31B2-774E0D21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6" name="Google Shape;292;p22">
            <a:extLst>
              <a:ext uri="{FF2B5EF4-FFF2-40B4-BE49-F238E27FC236}">
                <a16:creationId xmlns:a16="http://schemas.microsoft.com/office/drawing/2014/main" id="{59E516BC-B6AA-8F34-BACD-F41374C67AC4}"/>
              </a:ext>
            </a:extLst>
          </p:cNvPr>
          <p:cNvSpPr txBox="1">
            <a:spLocks/>
          </p:cNvSpPr>
          <p:nvPr/>
        </p:nvSpPr>
        <p:spPr>
          <a:xfrm>
            <a:off x="914826" y="0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ED084-6538-D828-4698-1505A49BA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86" y="1146571"/>
            <a:ext cx="4069355" cy="2850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D5DC9-02F0-5294-AD83-C5E64A48C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45" y="1146571"/>
            <a:ext cx="4069355" cy="2850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35378-A451-AC38-F1C1-02EF3C9D13C4}"/>
              </a:ext>
            </a:extLst>
          </p:cNvPr>
          <p:cNvSpPr txBox="1"/>
          <p:nvPr/>
        </p:nvSpPr>
        <p:spPr>
          <a:xfrm>
            <a:off x="839581" y="4158407"/>
            <a:ext cx="3395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>
                <a:effectLst/>
                <a:latin typeface="Roboto" panose="02000000000000000000" pitchFamily="2" charset="0"/>
              </a:rPr>
              <a:t>Fig - Processing Model Inputs: an Explanation of Output Strides</a:t>
            </a:r>
            <a:endParaRPr lang="en-IN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F5B80-6E64-0052-A917-7B81B302E819}"/>
              </a:ext>
            </a:extLst>
          </p:cNvPr>
          <p:cNvSpPr txBox="1"/>
          <p:nvPr/>
        </p:nvSpPr>
        <p:spPr>
          <a:xfrm>
            <a:off x="5352505" y="4158407"/>
            <a:ext cx="27735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>
                <a:effectLst/>
                <a:latin typeface="Roboto" panose="02000000000000000000" pitchFamily="2" charset="0"/>
              </a:rPr>
              <a:t>Fig - Model Outputs: Heatmaps and Offset Vectors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76905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5"/>
          <p:cNvGrpSpPr/>
          <p:nvPr/>
        </p:nvGrpSpPr>
        <p:grpSpPr>
          <a:xfrm>
            <a:off x="402431" y="2183067"/>
            <a:ext cx="8353669" cy="1730846"/>
            <a:chOff x="0" y="308595"/>
            <a:chExt cx="8310142" cy="1730846"/>
          </a:xfrm>
        </p:grpSpPr>
        <p:sp>
          <p:nvSpPr>
            <p:cNvPr id="399" name="Google Shape;399;p35"/>
            <p:cNvSpPr/>
            <p:nvPr/>
          </p:nvSpPr>
          <p:spPr>
            <a:xfrm>
              <a:off x="0" y="308595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59691" y="555302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019"/>
              </a:schemeClr>
            </a:solidFill>
            <a:ln w="19050" cap="rnd" cmpd="sng">
              <a:solidFill>
                <a:srgbClr val="B20F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 txBox="1"/>
            <p:nvPr/>
          </p:nvSpPr>
          <p:spPr>
            <a:xfrm>
              <a:off x="303160" y="598771"/>
              <a:ext cx="2250289" cy="139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mbria Math"/>
                <a:buNone/>
              </a:pPr>
              <a:r>
                <a:rPr lang="en-IN" sz="2800" b="0" i="0" u="none" strike="noStrike" cap="none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TensorFlow</a:t>
              </a:r>
              <a:endParaRPr sz="2800" b="0" i="0" u="none" strike="noStrike" cap="non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856611" y="308595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116303" y="555302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019"/>
              </a:schemeClr>
            </a:solidFill>
            <a:ln w="19050" cap="rnd" cmpd="sng">
              <a:solidFill>
                <a:srgbClr val="B20F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 txBox="1"/>
            <p:nvPr/>
          </p:nvSpPr>
          <p:spPr>
            <a:xfrm>
              <a:off x="3159772" y="598771"/>
              <a:ext cx="2250289" cy="139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mbria Math"/>
                <a:buNone/>
              </a:pPr>
              <a:r>
                <a:rPr lang="en-IN" sz="3200" b="0" i="0" u="none" strike="noStrike" cap="none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Mediapipe</a:t>
              </a:r>
              <a:endParaRPr sz="3200" b="0" i="0" u="none" strike="noStrike" cap="non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5713223" y="308595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rgbClr val="B20F6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5972915" y="555302"/>
              <a:ext cx="2337227" cy="148413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019"/>
              </a:schemeClr>
            </a:solidFill>
            <a:ln w="19050" cap="rnd" cmpd="sng">
              <a:solidFill>
                <a:srgbClr val="B20F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 txBox="1"/>
            <p:nvPr/>
          </p:nvSpPr>
          <p:spPr>
            <a:xfrm>
              <a:off x="6016384" y="598771"/>
              <a:ext cx="2250289" cy="139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mbria Math"/>
                <a:buNone/>
              </a:pPr>
              <a:r>
                <a:rPr lang="en-IN" sz="3200" b="0" i="0" u="none" strike="noStrike" cap="none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Posenet</a:t>
              </a:r>
              <a:endParaRPr sz="3200" b="0" i="0" u="none" strike="noStrike" cap="non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08" name="Google Shape;408;p35"/>
          <p:cNvSpPr txBox="1"/>
          <p:nvPr/>
        </p:nvSpPr>
        <p:spPr>
          <a:xfrm>
            <a:off x="387900" y="976232"/>
            <a:ext cx="8368200" cy="70788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Following are the technologies that we had used to implement the real time human pose estimation project in web browser 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2;p22">
            <a:extLst>
              <a:ext uri="{FF2B5EF4-FFF2-40B4-BE49-F238E27FC236}">
                <a16:creationId xmlns:a16="http://schemas.microsoft.com/office/drawing/2014/main" id="{E231B011-3339-180A-FD0E-38D7635C7ECC}"/>
              </a:ext>
            </a:extLst>
          </p:cNvPr>
          <p:cNvSpPr txBox="1">
            <a:spLocks/>
          </p:cNvSpPr>
          <p:nvPr/>
        </p:nvSpPr>
        <p:spPr>
          <a:xfrm>
            <a:off x="941113" y="15874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Libraries/ frameworks/ models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5B9E5-79B1-67E5-2758-D1D7C8DF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4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/>
        </p:nvSpPr>
        <p:spPr>
          <a:xfrm>
            <a:off x="416719" y="632778"/>
            <a:ext cx="8310562" cy="3877944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Definition</a:t>
            </a:r>
            <a:r>
              <a:rPr lang="en-IN" sz="20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A JavaScript library for training and deploying ML models in the browser and Node.js.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Overview of features:</a:t>
            </a:r>
            <a:r>
              <a:rPr lang="en-IN" sz="20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Supports high-level APIs and pre-trained models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Enables browser-based model execution</a:t>
            </a:r>
            <a:endParaRPr lang="en-US" sz="1600" dirty="0">
              <a:solidFill>
                <a:schemeClr val="dk1"/>
              </a:solidFill>
              <a:latin typeface="Cambria Math"/>
              <a:ea typeface="Cambria Math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Facilitates interactive ML-powered applications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IN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Official Links:  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Datasets Used : 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COCO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, 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MPII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for pose estimation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300W-LP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for face detection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Arial"/>
            </a:endParaRPr>
          </a:p>
          <a:p>
            <a:pPr marL="342900" indent="-34290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Tracking 21-Keypoint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for hand pose tracking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Arial"/>
            </a:endParaRPr>
          </a:p>
        </p:txBody>
      </p:sp>
      <p:sp>
        <p:nvSpPr>
          <p:cNvPr id="2" name="Google Shape;292;p22">
            <a:extLst>
              <a:ext uri="{FF2B5EF4-FFF2-40B4-BE49-F238E27FC236}">
                <a16:creationId xmlns:a16="http://schemas.microsoft.com/office/drawing/2014/main" id="{C7F2FF84-7F8F-9CA2-C63E-B52527463B37}"/>
              </a:ext>
            </a:extLst>
          </p:cNvPr>
          <p:cNvSpPr txBox="1">
            <a:spLocks/>
          </p:cNvSpPr>
          <p:nvPr/>
        </p:nvSpPr>
        <p:spPr>
          <a:xfrm>
            <a:off x="840831" y="0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2BF2D-D564-10A6-6AAD-706A7B1B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/>
        </p:nvSpPr>
        <p:spPr>
          <a:xfrm>
            <a:off x="409575" y="1232942"/>
            <a:ext cx="8324850" cy="2677616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Definition: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Open-source ML framework by Google for real-time processing of video, images, and audio.</a:t>
            </a:r>
            <a:endParaRPr sz="1600" dirty="0">
              <a:solidFill>
                <a:schemeClr val="dk1"/>
              </a:solidFill>
              <a:latin typeface="Cambria Math"/>
              <a:ea typeface="Cambria Math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Key features:</a:t>
            </a: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Supports cross-platform deployment: Web, Android, iOS, Desktop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Optimized for low-latency inference on CPU &amp; GPU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Modular pipeline for efficient multi-task learning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Ideal for AR, gaming, healthcare, and other AI applications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algn="just">
              <a:buClr>
                <a:srgbClr val="000000"/>
              </a:buClr>
              <a:buSzPts val="2000"/>
            </a:pP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Official Link</a:t>
            </a:r>
            <a:r>
              <a:rPr lang="en-IN" sz="12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IN" sz="20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: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  <a:hlinkClick r:id="rId3"/>
              </a:rPr>
              <a:t>Media-Pipe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2;p22">
            <a:extLst>
              <a:ext uri="{FF2B5EF4-FFF2-40B4-BE49-F238E27FC236}">
                <a16:creationId xmlns:a16="http://schemas.microsoft.com/office/drawing/2014/main" id="{A7B95F75-D95E-D2D5-E407-751F353B6226}"/>
              </a:ext>
            </a:extLst>
          </p:cNvPr>
          <p:cNvSpPr txBox="1">
            <a:spLocks/>
          </p:cNvSpPr>
          <p:nvPr/>
        </p:nvSpPr>
        <p:spPr>
          <a:xfrm>
            <a:off x="782240" y="-10116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Media-pipe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662A1-D9FB-4680-E083-7B3069909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/>
        </p:nvSpPr>
        <p:spPr>
          <a:xfrm>
            <a:off x="868654" y="1187551"/>
            <a:ext cx="7406692" cy="3108503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Definition:</a:t>
            </a: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A real-time human pose estimation model by Google.</a:t>
            </a:r>
          </a:p>
          <a:p>
            <a:pPr marL="285750" indent="-285750" algn="just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Detects key points like nose, eyes, shoulders, elbows, etc., from images or videos.</a:t>
            </a:r>
            <a:endParaRPr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IN" sz="2000" b="1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Key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features:</a:t>
            </a: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Optimized for mobile and web apps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Runs directly in browsers via TensorFlow.js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Supports CPU, GPU, and WebGL acceleration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Suitable for interactive and low-latency applications</a:t>
            </a:r>
            <a:endParaRPr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IN" sz="2000" b="1" u="sng" dirty="0">
              <a:solidFill>
                <a:schemeClr val="hlink"/>
              </a:solidFill>
              <a:latin typeface="Cambria Math"/>
              <a:ea typeface="Cambria Math"/>
              <a:cs typeface="Cambria Math"/>
              <a:sym typeface="Cambria Math"/>
              <a:hlinkClick r:id="rId3"/>
            </a:endParaRPr>
          </a:p>
          <a:p>
            <a:pPr algn="just">
              <a:buClr>
                <a:srgbClr val="000000"/>
              </a:buClr>
              <a:buSzPts val="2000"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Official Link: </a:t>
            </a:r>
            <a:r>
              <a:rPr lang="en-IN" sz="2000" b="1" dirty="0" err="1">
                <a:solidFill>
                  <a:schemeClr val="dk1"/>
                </a:solidFill>
                <a:latin typeface="Cambria Math"/>
                <a:ea typeface="Cambria Math"/>
                <a:sym typeface="Cambria Math"/>
                <a:hlinkClick r:id="rId3"/>
              </a:rPr>
              <a:t>Posenet</a:t>
            </a:r>
            <a:endParaRPr sz="2000" b="1" i="0" u="none" strike="noStrike" cap="none" dirty="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Google Shape;292;p22">
            <a:extLst>
              <a:ext uri="{FF2B5EF4-FFF2-40B4-BE49-F238E27FC236}">
                <a16:creationId xmlns:a16="http://schemas.microsoft.com/office/drawing/2014/main" id="{6A300C15-5AE3-CC81-072E-E856DA6BDEDF}"/>
              </a:ext>
            </a:extLst>
          </p:cNvPr>
          <p:cNvSpPr txBox="1">
            <a:spLocks/>
          </p:cNvSpPr>
          <p:nvPr/>
        </p:nvSpPr>
        <p:spPr>
          <a:xfrm>
            <a:off x="1980604" y="-14288"/>
            <a:ext cx="5182791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posenet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2694C-7744-FABA-0D77-346610DE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/>
        </p:nvSpPr>
        <p:spPr>
          <a:xfrm>
            <a:off x="1946922" y="0"/>
            <a:ext cx="52501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65266-3B9F-163F-2016-CC1A4BDA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0845"/>
              </p:ext>
            </p:extLst>
          </p:nvPr>
        </p:nvGraphicFramePr>
        <p:xfrm>
          <a:off x="436958" y="694275"/>
          <a:ext cx="8270082" cy="3906300"/>
        </p:xfrm>
        <a:graphic>
          <a:graphicData uri="http://schemas.openxmlformats.org/drawingml/2006/table">
            <a:tbl>
              <a:tblPr firstRow="1" bandRow="1">
                <a:tableStyleId>{523770D6-1418-43B1-8BFA-68C04FE0C967}</a:tableStyleId>
              </a:tblPr>
              <a:tblGrid>
                <a:gridCol w="677467">
                  <a:extLst>
                    <a:ext uri="{9D8B030D-6E8A-4147-A177-3AD203B41FA5}">
                      <a16:colId xmlns:a16="http://schemas.microsoft.com/office/drawing/2014/main" val="3327989250"/>
                    </a:ext>
                  </a:extLst>
                </a:gridCol>
                <a:gridCol w="7592615">
                  <a:extLst>
                    <a:ext uri="{9D8B030D-6E8A-4147-A177-3AD203B41FA5}">
                      <a16:colId xmlns:a16="http://schemas.microsoft.com/office/drawing/2014/main" val="1588224776"/>
                    </a:ext>
                  </a:extLst>
                </a:gridCol>
              </a:tblGrid>
              <a:tr h="39063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S.No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73875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Data Collection And Data Preprocessing</a:t>
                      </a:r>
                      <a:endParaRPr lang="en-IN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36621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Model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0379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Integration with Web Browser</a:t>
                      </a:r>
                      <a:endParaRPr lang="en-IN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323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User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31687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212164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10343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Optimization</a:t>
                      </a:r>
                      <a:endParaRPr lang="en-IN" sz="1400" b="1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36162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Testing</a:t>
                      </a:r>
                      <a:endParaRPr lang="en-IN" sz="1400" b="1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09671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Deployment</a:t>
                      </a:r>
                      <a:endParaRPr lang="en-IN" sz="1400" b="1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422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48BF47-C490-3F71-69FB-829F57DE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6" y="673157"/>
            <a:ext cx="8327230" cy="31487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5;p39">
            <a:extLst>
              <a:ext uri="{FF2B5EF4-FFF2-40B4-BE49-F238E27FC236}">
                <a16:creationId xmlns:a16="http://schemas.microsoft.com/office/drawing/2014/main" id="{39749578-F668-C892-7BC9-33F2B846B353}"/>
              </a:ext>
            </a:extLst>
          </p:cNvPr>
          <p:cNvSpPr txBox="1"/>
          <p:nvPr/>
        </p:nvSpPr>
        <p:spPr>
          <a:xfrm>
            <a:off x="1868342" y="0"/>
            <a:ext cx="52501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WEBSITE HOMEPAGE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F76B7-4775-1C50-43CA-BF450C7F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A4645-21F4-5BF0-0057-20619D627E42}"/>
              </a:ext>
            </a:extLst>
          </p:cNvPr>
          <p:cNvSpPr txBox="1"/>
          <p:nvPr/>
        </p:nvSpPr>
        <p:spPr>
          <a:xfrm>
            <a:off x="330994" y="3978562"/>
            <a:ext cx="264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Links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hlinkClick r:id="rId5"/>
              </a:rPr>
              <a:t>Repository</a:t>
            </a: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hlinkClick r:id="rId6"/>
              </a:rPr>
              <a:t>Website</a:t>
            </a:r>
            <a:endParaRPr lang="en-IN" sz="1200" dirty="0"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 descr="A picture containing text, different, colorful, severa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431" y="875739"/>
            <a:ext cx="8331994" cy="339202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2" name="Google Shape;435;p39">
            <a:extLst>
              <a:ext uri="{FF2B5EF4-FFF2-40B4-BE49-F238E27FC236}">
                <a16:creationId xmlns:a16="http://schemas.microsoft.com/office/drawing/2014/main" id="{94D077BB-845F-8CED-6033-E2FF116E24E8}"/>
              </a:ext>
            </a:extLst>
          </p:cNvPr>
          <p:cNvSpPr txBox="1"/>
          <p:nvPr/>
        </p:nvSpPr>
        <p:spPr>
          <a:xfrm>
            <a:off x="1946921" y="0"/>
            <a:ext cx="52501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4E01A-286B-08D3-D8D1-726F2088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44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1"/>
          <p:cNvGrpSpPr/>
          <p:nvPr/>
        </p:nvGrpSpPr>
        <p:grpSpPr>
          <a:xfrm>
            <a:off x="923405" y="253990"/>
            <a:ext cx="7290137" cy="575639"/>
            <a:chOff x="0" y="59457"/>
            <a:chExt cx="7219037" cy="575639"/>
          </a:xfrm>
        </p:grpSpPr>
        <p:sp>
          <p:nvSpPr>
            <p:cNvPr id="263" name="Google Shape;263;p21"/>
            <p:cNvSpPr/>
            <p:nvPr/>
          </p:nvSpPr>
          <p:spPr>
            <a:xfrm>
              <a:off x="0" y="59457"/>
              <a:ext cx="7219037" cy="575639"/>
            </a:xfrm>
            <a:prstGeom prst="roundRect">
              <a:avLst>
                <a:gd name="adj" fmla="val 16667"/>
              </a:avLst>
            </a:prstGeom>
            <a:solidFill>
              <a:srgbClr val="3C3584"/>
            </a:solidFill>
            <a:ln w="9525" cap="flat" cmpd="sng">
              <a:solidFill>
                <a:srgbClr val="3C3584"/>
              </a:solidFill>
              <a:prstDash val="dot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 txBox="1"/>
            <p:nvPr/>
          </p:nvSpPr>
          <p:spPr>
            <a:xfrm>
              <a:off x="443686" y="87556"/>
              <a:ext cx="6331656" cy="519439"/>
            </a:xfrm>
            <a:prstGeom prst="rect">
              <a:avLst/>
            </a:prstGeom>
            <a:solidFill>
              <a:srgbClr val="3C3584"/>
            </a:solidFill>
            <a:ln w="9525" cap="flat" cmpd="sng">
              <a:solidFill>
                <a:srgbClr val="3C3584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IN" sz="2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MAJOR PROJECT PRESENTATION</a:t>
              </a:r>
              <a:endParaRPr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21"/>
          <p:cNvGrpSpPr/>
          <p:nvPr/>
        </p:nvGrpSpPr>
        <p:grpSpPr>
          <a:xfrm>
            <a:off x="1200331" y="1155735"/>
            <a:ext cx="6761486" cy="729981"/>
            <a:chOff x="0" y="1997451"/>
            <a:chExt cx="7219037" cy="575639"/>
          </a:xfrm>
        </p:grpSpPr>
        <p:sp>
          <p:nvSpPr>
            <p:cNvPr id="266" name="Google Shape;266;p21"/>
            <p:cNvSpPr/>
            <p:nvPr/>
          </p:nvSpPr>
          <p:spPr>
            <a:xfrm>
              <a:off x="0" y="1997451"/>
              <a:ext cx="7219037" cy="575639"/>
            </a:xfrm>
            <a:prstGeom prst="roundRect">
              <a:avLst>
                <a:gd name="adj" fmla="val 16667"/>
              </a:avLst>
            </a:prstGeom>
            <a:solidFill>
              <a:srgbClr val="35316A"/>
            </a:solidFill>
            <a:ln w="9525" cap="flat" cmpd="sng">
              <a:solidFill>
                <a:srgbClr val="35316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28100" y="2025551"/>
              <a:ext cx="7162837" cy="519439"/>
            </a:xfrm>
            <a:prstGeom prst="rect">
              <a:avLst/>
            </a:prstGeom>
            <a:solidFill>
              <a:srgbClr val="35316A"/>
            </a:solidFill>
            <a:ln w="9525" cap="flat" cmpd="sng">
              <a:solidFill>
                <a:srgbClr val="3531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Designing a Web Interface for Finding Human Body Pose Estimation</a:t>
              </a:r>
              <a:endParaRPr sz="2400" b="1" i="0" u="none" strike="noStrike" cap="none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68" name="Google Shape;268;p21"/>
          <p:cNvGrpSpPr/>
          <p:nvPr/>
        </p:nvGrpSpPr>
        <p:grpSpPr>
          <a:xfrm>
            <a:off x="659148" y="3083789"/>
            <a:ext cx="7642796" cy="1570690"/>
            <a:chOff x="-166963" y="295658"/>
            <a:chExt cx="7642796" cy="1570690"/>
          </a:xfrm>
        </p:grpSpPr>
        <p:sp>
          <p:nvSpPr>
            <p:cNvPr id="269" name="Google Shape;269;p21"/>
            <p:cNvSpPr/>
            <p:nvPr/>
          </p:nvSpPr>
          <p:spPr>
            <a:xfrm>
              <a:off x="2457016" y="304484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rgbClr val="3168B1"/>
            </a:solidFill>
            <a:ln w="9525" cap="flat" cmpd="sng">
              <a:solidFill>
                <a:srgbClr val="3168B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52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691354" y="527105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chemeClr val="lt2">
                <a:alpha val="88627"/>
              </a:schemeClr>
            </a:soli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2730579" y="566330"/>
              <a:ext cx="2030595" cy="126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IN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Piyush Kumar Nayak              B521044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132450" y="295658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rgbClr val="3168B1"/>
            </a:solidFill>
            <a:ln w="9525" cap="flat" cmpd="sng">
              <a:solidFill>
                <a:srgbClr val="3168B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52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366788" y="518280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chemeClr val="lt2">
                <a:alpha val="88627"/>
              </a:schemeClr>
            </a:soli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4" name="Google Shape;274;p21"/>
            <p:cNvSpPr txBox="1"/>
            <p:nvPr/>
          </p:nvSpPr>
          <p:spPr>
            <a:xfrm>
              <a:off x="5406013" y="557505"/>
              <a:ext cx="2030595" cy="126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IN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Hemant Sah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IN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B421025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-166963" y="301578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rgbClr val="3168B1"/>
            </a:solidFill>
            <a:ln w="9525" cap="flat" cmpd="sng">
              <a:solidFill>
                <a:srgbClr val="3168B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52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7374" y="524199"/>
              <a:ext cx="2109045" cy="1339243"/>
            </a:xfrm>
            <a:prstGeom prst="roundRect">
              <a:avLst>
                <a:gd name="adj" fmla="val 10000"/>
              </a:avLst>
            </a:prstGeom>
            <a:solidFill>
              <a:schemeClr val="lt2">
                <a:alpha val="88627"/>
              </a:schemeClr>
            </a:solidFill>
            <a:ln w="9525" cap="rnd" cmpd="sng">
              <a:solidFill>
                <a:srgbClr val="3830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21"/>
            <p:cNvSpPr txBox="1"/>
            <p:nvPr/>
          </p:nvSpPr>
          <p:spPr>
            <a:xfrm>
              <a:off x="106599" y="563424"/>
              <a:ext cx="2030595" cy="126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IN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Shrey Sahay  B421047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2790042" y="2190870"/>
            <a:ext cx="3563916" cy="575639"/>
            <a:chOff x="0" y="1997451"/>
            <a:chExt cx="7219037" cy="575639"/>
          </a:xfrm>
        </p:grpSpPr>
        <p:sp>
          <p:nvSpPr>
            <p:cNvPr id="279" name="Google Shape;279;p21"/>
            <p:cNvSpPr/>
            <p:nvPr/>
          </p:nvSpPr>
          <p:spPr>
            <a:xfrm>
              <a:off x="0" y="1997451"/>
              <a:ext cx="7219037" cy="575639"/>
            </a:xfrm>
            <a:prstGeom prst="roundRect">
              <a:avLst>
                <a:gd name="adj" fmla="val 16667"/>
              </a:avLst>
            </a:prstGeom>
            <a:solidFill>
              <a:srgbClr val="663C8E"/>
            </a:solidFill>
            <a:ln w="9525" cap="flat" cmpd="sng">
              <a:solidFill>
                <a:srgbClr val="663C8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4352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21"/>
            <p:cNvSpPr txBox="1"/>
            <p:nvPr/>
          </p:nvSpPr>
          <p:spPr>
            <a:xfrm>
              <a:off x="56200" y="2040148"/>
              <a:ext cx="7162837" cy="496652"/>
            </a:xfrm>
            <a:prstGeom prst="rect">
              <a:avLst/>
            </a:prstGeom>
            <a:solidFill>
              <a:srgbClr val="663C8E"/>
            </a:solidFill>
            <a:ln w="9525" cap="flat" cmpd="sng">
              <a:solidFill>
                <a:srgbClr val="663C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ustria"/>
                <a:buNone/>
              </a:pPr>
              <a:r>
                <a:rPr lang="en-IN" sz="2400" b="1" i="0" u="none" strike="noStrike" cap="none" dirty="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Project Members Name</a:t>
              </a:r>
              <a:endParaRPr sz="2400" b="0" i="0" u="none" strike="noStrike" cap="none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cxnSp>
        <p:nvCxnSpPr>
          <p:cNvPr id="281" name="Google Shape;281;p21"/>
          <p:cNvCxnSpPr/>
          <p:nvPr/>
        </p:nvCxnSpPr>
        <p:spPr>
          <a:xfrm rot="5400000">
            <a:off x="7127873" y="3157690"/>
            <a:ext cx="226500" cy="12600"/>
          </a:xfrm>
          <a:prstGeom prst="bentConnector3">
            <a:avLst>
              <a:gd name="adj1" fmla="val 49985"/>
            </a:avLst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2" name="Google Shape;282;p21"/>
          <p:cNvCxnSpPr/>
          <p:nvPr/>
        </p:nvCxnSpPr>
        <p:spPr>
          <a:xfrm rot="-5400000" flipH="1">
            <a:off x="4222898" y="3041331"/>
            <a:ext cx="518400" cy="12000"/>
          </a:xfrm>
          <a:prstGeom prst="bentConnector3">
            <a:avLst>
              <a:gd name="adj1" fmla="val 49988"/>
            </a:avLst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3" name="Google Shape;283;p21"/>
          <p:cNvCxnSpPr/>
          <p:nvPr/>
        </p:nvCxnSpPr>
        <p:spPr>
          <a:xfrm rot="5400000">
            <a:off x="1679716" y="3168609"/>
            <a:ext cx="261900" cy="12600"/>
          </a:xfrm>
          <a:prstGeom prst="bentConnector3">
            <a:avLst>
              <a:gd name="adj1" fmla="val 55083"/>
            </a:avLst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4" name="Google Shape;284;p21"/>
          <p:cNvCxnSpPr/>
          <p:nvPr/>
        </p:nvCxnSpPr>
        <p:spPr>
          <a:xfrm rot="10800000" flipH="1">
            <a:off x="1816966" y="2935540"/>
            <a:ext cx="1821000" cy="115200"/>
          </a:xfrm>
          <a:prstGeom prst="bentConnector3">
            <a:avLst>
              <a:gd name="adj1" fmla="val 50001"/>
            </a:avLst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5" name="Google Shape;285;p21"/>
          <p:cNvCxnSpPr/>
          <p:nvPr/>
        </p:nvCxnSpPr>
        <p:spPr>
          <a:xfrm>
            <a:off x="3637989" y="2795505"/>
            <a:ext cx="0" cy="118414"/>
          </a:xfrm>
          <a:prstGeom prst="straightConnector1">
            <a:avLst/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6" name="Google Shape;286;p21"/>
          <p:cNvCxnSpPr/>
          <p:nvPr/>
        </p:nvCxnSpPr>
        <p:spPr>
          <a:xfrm>
            <a:off x="5749586" y="2877673"/>
            <a:ext cx="1497900" cy="156900"/>
          </a:xfrm>
          <a:prstGeom prst="bentConnector3">
            <a:avLst>
              <a:gd name="adj1" fmla="val 49998"/>
            </a:avLst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  <p:cxnSp>
        <p:nvCxnSpPr>
          <p:cNvPr id="287" name="Google Shape;287;p21"/>
          <p:cNvCxnSpPr/>
          <p:nvPr/>
        </p:nvCxnSpPr>
        <p:spPr>
          <a:xfrm rot="10800000">
            <a:off x="5749586" y="2766509"/>
            <a:ext cx="0" cy="91808"/>
          </a:xfrm>
          <a:prstGeom prst="straightConnector1">
            <a:avLst/>
          </a:prstGeom>
          <a:noFill/>
          <a:ln w="28575" cap="rnd" cmpd="sng">
            <a:solidFill>
              <a:srgbClr val="7381D9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3529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5;p39">
            <a:extLst>
              <a:ext uri="{FF2B5EF4-FFF2-40B4-BE49-F238E27FC236}">
                <a16:creationId xmlns:a16="http://schemas.microsoft.com/office/drawing/2014/main" id="{AD559EF4-E76F-BFCA-85F0-D4520A68A66F}"/>
              </a:ext>
            </a:extLst>
          </p:cNvPr>
          <p:cNvSpPr txBox="1"/>
          <p:nvPr/>
        </p:nvSpPr>
        <p:spPr>
          <a:xfrm>
            <a:off x="1946921" y="0"/>
            <a:ext cx="52501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SCOPES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B1F77A-B89F-879C-A1EF-AADA6F1A8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40953"/>
              </p:ext>
            </p:extLst>
          </p:nvPr>
        </p:nvGraphicFramePr>
        <p:xfrm>
          <a:off x="436957" y="1009230"/>
          <a:ext cx="8270082" cy="3125040"/>
        </p:xfrm>
        <a:graphic>
          <a:graphicData uri="http://schemas.openxmlformats.org/drawingml/2006/table">
            <a:tbl>
              <a:tblPr firstRow="1" bandRow="1">
                <a:tableStyleId>{523770D6-1418-43B1-8BFA-68C04FE0C967}</a:tableStyleId>
              </a:tblPr>
              <a:tblGrid>
                <a:gridCol w="677467">
                  <a:extLst>
                    <a:ext uri="{9D8B030D-6E8A-4147-A177-3AD203B41FA5}">
                      <a16:colId xmlns:a16="http://schemas.microsoft.com/office/drawing/2014/main" val="3327989250"/>
                    </a:ext>
                  </a:extLst>
                </a:gridCol>
                <a:gridCol w="7592615">
                  <a:extLst>
                    <a:ext uri="{9D8B030D-6E8A-4147-A177-3AD203B41FA5}">
                      <a16:colId xmlns:a16="http://schemas.microsoft.com/office/drawing/2014/main" val="1588224776"/>
                    </a:ext>
                  </a:extLst>
                </a:gridCol>
              </a:tblGrid>
              <a:tr h="39063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S.No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Future Scopes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73875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Real – Time Pose Estimation on Edge Devices</a:t>
                      </a:r>
                      <a:endParaRPr lang="en-IN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36621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Privacy and Security Considerations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0379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Real – Time Feedback and Coaching</a:t>
                      </a:r>
                      <a:endParaRPr lang="en-IN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323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Collaborative Pose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31687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212164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Virtual Try – On and Fashion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103430"/>
                  </a:ext>
                </a:extLst>
              </a:tr>
              <a:tr h="39063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3D Pose Estimation</a:t>
                      </a:r>
                      <a:endParaRPr lang="en-IN" sz="1400" b="1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361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4C4D627-7DA9-5487-F5E3-484227C4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;p39">
            <a:extLst>
              <a:ext uri="{FF2B5EF4-FFF2-40B4-BE49-F238E27FC236}">
                <a16:creationId xmlns:a16="http://schemas.microsoft.com/office/drawing/2014/main" id="{8919D386-217F-3D0B-B117-5AC27C17FFA6}"/>
              </a:ext>
            </a:extLst>
          </p:cNvPr>
          <p:cNvSpPr txBox="1"/>
          <p:nvPr/>
        </p:nvSpPr>
        <p:spPr>
          <a:xfrm>
            <a:off x="1946921" y="0"/>
            <a:ext cx="52501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28;p38">
            <a:extLst>
              <a:ext uri="{FF2B5EF4-FFF2-40B4-BE49-F238E27FC236}">
                <a16:creationId xmlns:a16="http://schemas.microsoft.com/office/drawing/2014/main" id="{6157A826-68B5-4F65-DAAD-7B5A002B9A6E}"/>
              </a:ext>
            </a:extLst>
          </p:cNvPr>
          <p:cNvSpPr txBox="1"/>
          <p:nvPr/>
        </p:nvSpPr>
        <p:spPr>
          <a:xfrm>
            <a:off x="409572" y="1140609"/>
            <a:ext cx="8327233" cy="2862282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Demonstrated basic </a:t>
            </a:r>
            <a:r>
              <a:rPr lang="en-IN" sz="2000" b="1" dirty="0" err="1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PoseNet</a:t>
            </a: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use cases with real-time webcam input.</a:t>
            </a:r>
          </a:p>
          <a:p>
            <a:pPr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IN" sz="2000" b="1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Real-Time human pose estimation uses CV + ML to track joint positions and orientation.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algn="just">
              <a:buClr>
                <a:srgbClr val="000000"/>
              </a:buClr>
              <a:buSzPts val="2000"/>
            </a:pPr>
            <a:r>
              <a:rPr lang="en-IN" sz="2000" b="1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Widely applicable in: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Virtual Reality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Gaming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Sports Analytics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Health Monitoring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DBAA84-7E4A-871E-802A-DEC401EA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22">
            <a:extLst>
              <a:ext uri="{FF2B5EF4-FFF2-40B4-BE49-F238E27FC236}">
                <a16:creationId xmlns:a16="http://schemas.microsoft.com/office/drawing/2014/main" id="{D77BD45F-7822-0A58-6A5E-E25E277C90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0368" y="0"/>
            <a:ext cx="3243262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56;p20" descr="International Institute of Information ...">
            <a:extLst>
              <a:ext uri="{FF2B5EF4-FFF2-40B4-BE49-F238E27FC236}">
                <a16:creationId xmlns:a16="http://schemas.microsoft.com/office/drawing/2014/main" id="{9B06D766-5F5D-E48F-4C61-2FC1E4CD26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6312"/>
            <a:ext cx="412036" cy="3571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5;p25">
            <a:extLst>
              <a:ext uri="{FF2B5EF4-FFF2-40B4-BE49-F238E27FC236}">
                <a16:creationId xmlns:a16="http://schemas.microsoft.com/office/drawing/2014/main" id="{EB0AD3F0-D48B-99A8-5B0B-C0726E34981E}"/>
              </a:ext>
            </a:extLst>
          </p:cNvPr>
          <p:cNvSpPr txBox="1"/>
          <p:nvPr/>
        </p:nvSpPr>
        <p:spPr>
          <a:xfrm>
            <a:off x="413185" y="1248331"/>
            <a:ext cx="8317627" cy="2646838"/>
          </a:xfrm>
          <a:prstGeom prst="rect">
            <a:avLst/>
          </a:prstGeom>
          <a:solidFill>
            <a:schemeClr val="tx1"/>
          </a:soli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Human Pose Estimation</a:t>
            </a:r>
            <a:r>
              <a:rPr lang="en-IN" sz="1600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: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</a:t>
            </a: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Uses machine learning to estimate spatial locations of body joints (key points) from images or videos.</a:t>
            </a: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It identifies key points like shoulders, elbows, knees, etc.</a:t>
            </a: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Helps track the position and movement of body joints.</a:t>
            </a:r>
          </a:p>
          <a:p>
            <a:pPr marL="285750" marR="0" lvl="0" indent="-2857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Project Aim :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Demonstrate real-time pose estimation using Pose Net and webcam feed.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Technology Used :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TensorFlow.js – A JavaScript library for training and deploying ML models in the browser.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2;p22">
            <a:extLst>
              <a:ext uri="{FF2B5EF4-FFF2-40B4-BE49-F238E27FC236}">
                <a16:creationId xmlns:a16="http://schemas.microsoft.com/office/drawing/2014/main" id="{04B3300B-60BE-F20E-F979-78F243340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0366" y="0"/>
            <a:ext cx="3243262" cy="64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56;p20" descr="International Institute of Information ...">
            <a:extLst>
              <a:ext uri="{FF2B5EF4-FFF2-40B4-BE49-F238E27FC236}">
                <a16:creationId xmlns:a16="http://schemas.microsoft.com/office/drawing/2014/main" id="{22BFC88A-649D-7A4B-8211-B8DF607DF1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6312"/>
            <a:ext cx="412036" cy="3571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DF5420-483B-CF01-4528-7D8D1976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89219"/>
              </p:ext>
            </p:extLst>
          </p:nvPr>
        </p:nvGraphicFramePr>
        <p:xfrm>
          <a:off x="427474" y="717630"/>
          <a:ext cx="8289052" cy="3708239"/>
        </p:xfrm>
        <a:graphic>
          <a:graphicData uri="http://schemas.openxmlformats.org/drawingml/2006/table">
            <a:tbl>
              <a:tblPr firstRow="1" bandRow="1">
                <a:tableStyleId>{523770D6-1418-43B1-8BFA-68C04FE0C967}</a:tableStyleId>
              </a:tblPr>
              <a:tblGrid>
                <a:gridCol w="8289052">
                  <a:extLst>
                    <a:ext uri="{9D8B030D-6E8A-4147-A177-3AD203B41FA5}">
                      <a16:colId xmlns:a16="http://schemas.microsoft.com/office/drawing/2014/main" val="4255647837"/>
                    </a:ext>
                  </a:extLst>
                </a:gridCol>
              </a:tblGrid>
              <a:tr h="456448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cap="none" dirty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Scope Boundaries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0018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Focus is limited to 2D Pose Estimation (X and Y coordinates of key points).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2082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3D Pose Estimation is excluded for simplicity.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33284"/>
                  </a:ext>
                </a:extLst>
              </a:tr>
              <a:tr h="513103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We estimate both single and multi-person poses.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8610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Implementation runs in a web browser environment.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28510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No training of ML models is done manually.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988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marR="0" lvl="0" indent="-28575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Uses JavaScript libraries with pre-trained ML capabilities.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2410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rgbClr val="000000"/>
                        </a:buClr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</a:rPr>
                        <a:t>Access to models is done via simple import commands.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latin typeface="Cambria Math"/>
                        <a:ea typeface="Cambria Math"/>
                        <a:sym typeface="Cambria Math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347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/>
        </p:nvSpPr>
        <p:spPr>
          <a:xfrm>
            <a:off x="450057" y="780009"/>
            <a:ext cx="5499978" cy="3200836"/>
          </a:xfrm>
          <a:prstGeom prst="rect">
            <a:avLst/>
          </a:prstGeom>
          <a:solidFill>
            <a:schemeClr val="tx1"/>
          </a:soli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Definition: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Technique for detecting and tracking human body parts in real-time video or images</a:t>
            </a:r>
            <a:r>
              <a:rPr lang="en-US" dirty="0"/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Explanation</a:t>
            </a:r>
            <a:r>
              <a:rPr lang="en-IN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Cambria Math"/>
                <a:ea typeface="Cambria Math"/>
              </a:rPr>
              <a:t>Uses computer vision and machine learning to locate and determine orientation of body parts.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b="1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Use cases: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Human action recognition</a:t>
            </a:r>
          </a:p>
          <a:p>
            <a:pPr marL="285750" indent="-285750" algn="just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Human-computer interaction</a:t>
            </a:r>
          </a:p>
          <a:p>
            <a:pPr marL="285750" indent="-285750" algn="just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Video surveillance</a:t>
            </a:r>
          </a:p>
          <a:p>
            <a:pPr marL="285750" indent="-285750" algn="just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Fitness &amp; Health tracking</a:t>
            </a:r>
          </a:p>
          <a:p>
            <a:pPr marL="285750" indent="-285750" algn="just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sym typeface="Cambria Math"/>
              </a:rPr>
              <a:t>Gesture recognition</a:t>
            </a:r>
            <a:endParaRPr sz="1600" dirty="0">
              <a:solidFill>
                <a:schemeClr val="dk1"/>
              </a:solidFill>
              <a:latin typeface="Cambria Math"/>
              <a:ea typeface="Cambria Math"/>
              <a:sym typeface="Arial"/>
            </a:endParaRPr>
          </a:p>
        </p:txBody>
      </p:sp>
      <p:pic>
        <p:nvPicPr>
          <p:cNvPr id="316" name="Google Shape;316;p25" descr="A person holding a tennis racke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669" t="11147" r="5908" b="9228"/>
          <a:stretch/>
        </p:blipFill>
        <p:spPr>
          <a:xfrm>
            <a:off x="6093524" y="780009"/>
            <a:ext cx="2600419" cy="40015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2;p22">
            <a:extLst>
              <a:ext uri="{FF2B5EF4-FFF2-40B4-BE49-F238E27FC236}">
                <a16:creationId xmlns:a16="http://schemas.microsoft.com/office/drawing/2014/main" id="{15EEE3F0-D423-7F7A-9CF4-FF49BD9F5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1029" y="0"/>
            <a:ext cx="4121942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Pose estimation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D59CE-765C-BA23-0E2F-917C9C087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6"/>
          <p:cNvPicPr preferRelativeResize="0"/>
          <p:nvPr/>
        </p:nvPicPr>
        <p:blipFill rotWithShape="1">
          <a:blip r:embed="rId3">
            <a:alphaModFix/>
          </a:blip>
          <a:srcRect b="5440"/>
          <a:stretch/>
        </p:blipFill>
        <p:spPr>
          <a:xfrm>
            <a:off x="409575" y="2747600"/>
            <a:ext cx="3661813" cy="1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6589"/>
          <a:stretch/>
        </p:blipFill>
        <p:spPr>
          <a:xfrm>
            <a:off x="5072611" y="2752998"/>
            <a:ext cx="3661813" cy="1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75" y="713651"/>
            <a:ext cx="3661813" cy="1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2612" y="713638"/>
            <a:ext cx="3661812" cy="18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E4462-1B3E-CC03-7A65-C4D45D16C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6" name="Google Shape;292;p22">
            <a:extLst>
              <a:ext uri="{FF2B5EF4-FFF2-40B4-BE49-F238E27FC236}">
                <a16:creationId xmlns:a16="http://schemas.microsoft.com/office/drawing/2014/main" id="{041F55D6-CA8E-B261-DE4C-E39A5CB33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7553" y="0"/>
            <a:ext cx="5648896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pose estimation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5" y="823632"/>
            <a:ext cx="4162424" cy="27569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333" name="Google Shape;3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757" y="823632"/>
            <a:ext cx="3608668" cy="27569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334" name="Google Shape;334;p27"/>
          <p:cNvSpPr txBox="1"/>
          <p:nvPr/>
        </p:nvSpPr>
        <p:spPr>
          <a:xfrm>
            <a:off x="409575" y="3768638"/>
            <a:ext cx="8324850" cy="830956"/>
          </a:xfrm>
          <a:prstGeom prst="rect">
            <a:avLst/>
          </a:prstGeom>
          <a:gradFill>
            <a:gsLst>
              <a:gs pos="0">
                <a:srgbClr val="F9E5E3"/>
              </a:gs>
              <a:gs pos="100000">
                <a:srgbClr val="EA8E7D"/>
              </a:gs>
            </a:gsLst>
            <a:lin ang="5400000" scaled="0"/>
          </a:gradFill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 Math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Pose estimation can operate in two modes 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Single Pose Estimation – Detects the pose of only one people in an image/ video.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Multi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Pose Estimation – Detects the poses of multiple people in an image/ video.</a:t>
            </a:r>
            <a:endParaRPr sz="1600" b="0" i="0" u="none" strike="noStrike" cap="none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Google Shape;292;p22">
            <a:extLst>
              <a:ext uri="{FF2B5EF4-FFF2-40B4-BE49-F238E27FC236}">
                <a16:creationId xmlns:a16="http://schemas.microsoft.com/office/drawing/2014/main" id="{5EA9BF2C-1DB5-4B81-E8B7-289144D3CB50}"/>
              </a:ext>
            </a:extLst>
          </p:cNvPr>
          <p:cNvSpPr txBox="1">
            <a:spLocks/>
          </p:cNvSpPr>
          <p:nvPr/>
        </p:nvSpPr>
        <p:spPr>
          <a:xfrm>
            <a:off x="698578" y="51308"/>
            <a:ext cx="7746842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 pose &amp; multi pose estimation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951EE-27AC-123F-F63A-E7D545B7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342" name="Google Shape;3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42" y="1407422"/>
            <a:ext cx="3816998" cy="232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4885" y="1407422"/>
            <a:ext cx="4267573" cy="232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E66282-B79F-57E9-BD2F-22A5672FA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4" name="Google Shape;292;p22">
            <a:extLst>
              <a:ext uri="{FF2B5EF4-FFF2-40B4-BE49-F238E27FC236}">
                <a16:creationId xmlns:a16="http://schemas.microsoft.com/office/drawing/2014/main" id="{50C3D35D-6788-743E-A3DD-6FB1C78450F9}"/>
              </a:ext>
            </a:extLst>
          </p:cNvPr>
          <p:cNvSpPr txBox="1">
            <a:spLocks/>
          </p:cNvSpPr>
          <p:nvPr/>
        </p:nvSpPr>
        <p:spPr>
          <a:xfrm>
            <a:off x="698579" y="928"/>
            <a:ext cx="7746842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 pose estimations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F6BE291-F03C-215F-F30D-F0857A95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E0CA54-EDDE-B721-4FE3-0B9F15B3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409575" cy="361950"/>
          </a:xfrm>
          <a:prstGeom prst="rect">
            <a:avLst/>
          </a:prstGeom>
        </p:spPr>
      </p:pic>
      <p:sp>
        <p:nvSpPr>
          <p:cNvPr id="6" name="Google Shape;292;p22">
            <a:extLst>
              <a:ext uri="{FF2B5EF4-FFF2-40B4-BE49-F238E27FC236}">
                <a16:creationId xmlns:a16="http://schemas.microsoft.com/office/drawing/2014/main" id="{AF9A7077-3465-D1EA-67BC-74AED01CC649}"/>
              </a:ext>
            </a:extLst>
          </p:cNvPr>
          <p:cNvSpPr txBox="1">
            <a:spLocks/>
          </p:cNvSpPr>
          <p:nvPr/>
        </p:nvSpPr>
        <p:spPr>
          <a:xfrm>
            <a:off x="914826" y="0"/>
            <a:ext cx="7579520" cy="71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IN" sz="32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Pose Net architecture</a:t>
            </a:r>
            <a:endParaRPr lang="en-IN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BBCB8-D42A-2911-0282-541218D7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713651"/>
            <a:ext cx="8305800" cy="2266354"/>
          </a:xfrm>
          <a:prstGeom prst="rect">
            <a:avLst/>
          </a:prstGeom>
        </p:spPr>
      </p:pic>
      <p:sp>
        <p:nvSpPr>
          <p:cNvPr id="2" name="Google Shape;315;p25">
            <a:extLst>
              <a:ext uri="{FF2B5EF4-FFF2-40B4-BE49-F238E27FC236}">
                <a16:creationId xmlns:a16="http://schemas.microsoft.com/office/drawing/2014/main" id="{BA7086DA-84F8-4932-DE41-E0BB5446CCAE}"/>
              </a:ext>
            </a:extLst>
          </p:cNvPr>
          <p:cNvSpPr txBox="1"/>
          <p:nvPr/>
        </p:nvSpPr>
        <p:spPr>
          <a:xfrm>
            <a:off x="409574" y="3095967"/>
            <a:ext cx="3940969" cy="1569620"/>
          </a:xfrm>
          <a:prstGeom prst="rect">
            <a:avLst/>
          </a:prstGeom>
          <a:solidFill>
            <a:schemeClr val="tx1"/>
          </a:soli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IN" sz="1600" b="1" dirty="0">
                <a:solidFill>
                  <a:schemeClr val="dk1"/>
                </a:solidFill>
                <a:latin typeface="Cambria Math"/>
                <a:ea typeface="Cambria Math"/>
              </a:rPr>
              <a:t>Key Terminologies 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Pose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Pose Confidence Score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dk1"/>
                </a:solidFill>
                <a:latin typeface="Cambria Math"/>
                <a:ea typeface="Cambria Math"/>
              </a:rPr>
              <a:t>Keypoint</a:t>
            </a:r>
            <a:endParaRPr lang="en-IN" sz="1600" dirty="0">
              <a:solidFill>
                <a:schemeClr val="dk1"/>
              </a:solidFill>
              <a:latin typeface="Cambria Math"/>
              <a:ea typeface="Cambria Math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dk1"/>
                </a:solidFill>
                <a:latin typeface="Cambria Math"/>
                <a:ea typeface="Cambria Math"/>
              </a:rPr>
              <a:t>Keypoint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 Confidence Score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dk1"/>
                </a:solidFill>
                <a:latin typeface="Cambria Math"/>
                <a:ea typeface="Cambria Math"/>
              </a:rPr>
              <a:t>Keypoint</a:t>
            </a:r>
            <a:r>
              <a:rPr lang="en-IN" sz="1600" dirty="0">
                <a:solidFill>
                  <a:schemeClr val="dk1"/>
                </a:solidFill>
                <a:latin typeface="Cambria Math"/>
                <a:ea typeface="Cambria Math"/>
              </a:rPr>
              <a:t> Position</a:t>
            </a:r>
            <a:endParaRPr sz="1600" dirty="0">
              <a:solidFill>
                <a:schemeClr val="dk1"/>
              </a:solidFill>
              <a:latin typeface="Cambria Math"/>
              <a:ea typeface="Cambria Math"/>
              <a:sym typeface="Cambria Math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1D82F-80A0-486D-61ED-81B6428B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7" y="3095967"/>
            <a:ext cx="3940969" cy="15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5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178</TotalTime>
  <Words>782</Words>
  <Application>Microsoft Office PowerPoint</Application>
  <PresentationFormat>On-screen Show (16:9)</PresentationFormat>
  <Paragraphs>160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Lustria</vt:lpstr>
      <vt:lpstr>Century Gothic</vt:lpstr>
      <vt:lpstr>Roboto</vt:lpstr>
      <vt:lpstr>Cambria Math</vt:lpstr>
      <vt:lpstr>Mesh</vt:lpstr>
      <vt:lpstr>IIIT Bhubaneswar</vt:lpstr>
      <vt:lpstr>PowerPoint Presentation</vt:lpstr>
      <vt:lpstr>Introduction</vt:lpstr>
      <vt:lpstr>Constraints</vt:lpstr>
      <vt:lpstr>Pose estimation</vt:lpstr>
      <vt:lpstr>Types of pose estimation</vt:lpstr>
      <vt:lpstr>PowerPoint Presentation</vt:lpstr>
      <vt:lpstr>PowerPoint Presentation</vt:lpstr>
      <vt:lpstr>PowerPoint Presentation</vt:lpstr>
      <vt:lpstr>PowerPoint Presentation</vt:lpstr>
      <vt:lpstr>Estimating Poses from the Outputs of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SHREY</dc:creator>
  <cp:lastModifiedBy>SHREY SAHAY</cp:lastModifiedBy>
  <cp:revision>8</cp:revision>
  <dcterms:modified xsi:type="dcterms:W3CDTF">2025-05-20T05:51:12Z</dcterms:modified>
</cp:coreProperties>
</file>